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++A8zIvVhlPvtDvcoE4PiSXvw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u Telles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a273004d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0a273004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de Título">
  <p:cSld name="3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2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9255" y="6106580"/>
            <a:ext cx="913489" cy="49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107" y="1913"/>
            <a:ext cx="3542141" cy="219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" y="6648880"/>
            <a:ext cx="12189304" cy="2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 descr="Logotipo, Ícone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6000" y="6120912"/>
            <a:ext cx="1620000" cy="4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3" descr="Uma imagem contendo Interface gráfica do usuári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0357" y="0"/>
            <a:ext cx="3551643" cy="219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3" descr="C:\Users\Juliana\Desktop\4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291" y="6645600"/>
            <a:ext cx="12226583" cy="2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11" Type="http://schemas.openxmlformats.org/officeDocument/2006/relationships/image" Target="../media/image23.png"/><Relationship Id="rId5" Type="http://schemas.openxmlformats.org/officeDocument/2006/relationships/image" Target="../media/image38.png"/><Relationship Id="rId10" Type="http://schemas.openxmlformats.org/officeDocument/2006/relationships/image" Target="../media/image22.pn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Diagra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020" y="1492480"/>
            <a:ext cx="6219960" cy="387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7" y="405243"/>
            <a:ext cx="4600425" cy="94931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 txBox="1"/>
          <p:nvPr/>
        </p:nvSpPr>
        <p:spPr>
          <a:xfrm>
            <a:off x="896400" y="1742400"/>
            <a:ext cx="10258500" cy="52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Dicas: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baseline="30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3600"/>
              <a:buFont typeface="Noto Sans Symbols"/>
              <a:buChar char="▪"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sensores de faixa e de cor para que o robô possa encontrar o caminho até o óvulo.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3600"/>
              <a:buFont typeface="Noto Sans Symbols"/>
              <a:buChar char="▪"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Dentro do óvulo use o comando frente para se dirigir até o núcleo.</a:t>
            </a:r>
            <a:endParaRPr dirty="0"/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7" y="405243"/>
            <a:ext cx="4600425" cy="94931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896400" y="1742400"/>
            <a:ext cx="10258500" cy="52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Dicas: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baseline="30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3600"/>
              <a:buFont typeface="Noto Sans Symbols"/>
              <a:buChar char="▪"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um mecanismo controlado por um servomotor para liberar o material genético no óvulo.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3600"/>
              <a:buFont typeface="Noto Sans Symbols"/>
              <a:buChar char="▪"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o controlar dispositivos para achar os ângulos corretos do servomotor.</a:t>
            </a:r>
            <a:endParaRPr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12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26381" t="44706" r="31359"/>
          <a:stretch/>
        </p:blipFill>
        <p:spPr>
          <a:xfrm>
            <a:off x="9572873" y="4350545"/>
            <a:ext cx="2619127" cy="213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1665" y="2495399"/>
            <a:ext cx="4300793" cy="355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 descr="Diagra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0000" y="900000"/>
            <a:ext cx="5252107" cy="370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4" descr="figura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23" y="4320946"/>
            <a:ext cx="2706321" cy="21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 descr="figura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9040" y="3355515"/>
            <a:ext cx="2706321" cy="21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 descr="Brinquedo de leg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4289" y="2725409"/>
            <a:ext cx="3369101" cy="299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3519" y="1870423"/>
            <a:ext cx="4803162" cy="479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670297">
            <a:off x="4226611" y="3366003"/>
            <a:ext cx="2185158" cy="179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 descr="Desenho de um círculo&#10;&#10;Descrição gerada automaticamente com confiança mé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3910" y="549333"/>
            <a:ext cx="4004483" cy="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/>
        </p:nvSpPr>
        <p:spPr>
          <a:xfrm>
            <a:off x="543600" y="1774800"/>
            <a:ext cx="624346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Instalar os motores no módulo de controle,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 pilhas.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5" descr="Uma imagem contendo Se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9934" y="2423641"/>
            <a:ext cx="2795996" cy="35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 descr="barra_U_com_abas_7_furo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821" y="4669916"/>
            <a:ext cx="3439986" cy="223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 descr="roda_loc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768" y="2796089"/>
            <a:ext cx="2639781" cy="234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 descr="Garrafa de plástico&#10;&#10;Descrição gerada automaticamente com confiança baix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0479" y="3335719"/>
            <a:ext cx="1027520" cy="17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 descr="Desenho de um círculo&#10;&#10;Descrição gerada automaticamente com confiança mé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3910" y="549333"/>
            <a:ext cx="4004483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13519" y="1870423"/>
            <a:ext cx="4803162" cy="479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670297">
            <a:off x="4226611" y="3366003"/>
            <a:ext cx="2185158" cy="179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543600" y="1774800"/>
            <a:ext cx="60195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Montar a roda livre no suporte metálico.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4843" y="2241316"/>
            <a:ext cx="4043937" cy="326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389" y="3912262"/>
            <a:ext cx="269557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 descr="Desenho com traços pretos em fundo branc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910" y="549333"/>
            <a:ext cx="4004483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3519" y="1870423"/>
            <a:ext cx="4803162" cy="479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670297">
            <a:off x="4226611" y="3366003"/>
            <a:ext cx="2185158" cy="179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/>
        </p:nvSpPr>
        <p:spPr>
          <a:xfrm>
            <a:off x="649110" y="1774800"/>
            <a:ext cx="56055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Escolher o tamanho das rodas e instalar.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 descr="Brinquedo de leg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772" y="2967790"/>
            <a:ext cx="3812903" cy="309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378401">
            <a:off x="3887414" y="3300209"/>
            <a:ext cx="2266917" cy="186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 descr="Desenho de um círculo&#10;&#10;Descrição gerada automaticamente com confiança baix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910" y="549333"/>
            <a:ext cx="4004483" cy="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543600" y="1774800"/>
            <a:ext cx="64095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ligar o robô aperte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botão indicado.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8" descr="Brinquedo de leg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772" y="2967790"/>
            <a:ext cx="3812903" cy="309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378401">
            <a:off x="3625408" y="3328783"/>
            <a:ext cx="2266917" cy="186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543600" y="1774800"/>
            <a:ext cx="67705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testar o robô aperte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botão indicado.</a:t>
            </a:r>
            <a:endParaRPr/>
          </a:p>
        </p:txBody>
      </p:sp>
      <p:pic>
        <p:nvPicPr>
          <p:cNvPr id="230" name="Google Shape;230;p18" descr="Desenho de um círcul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127" y="549333"/>
            <a:ext cx="4002048" cy="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274" y="3160918"/>
            <a:ext cx="3335757" cy="226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9638">
            <a:off x="3358951" y="4202119"/>
            <a:ext cx="2472509" cy="185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6005" y="4342238"/>
            <a:ext cx="712850" cy="12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6">
            <a:alphaModFix/>
          </a:blip>
          <a:srcRect l="20780" r="20780"/>
          <a:stretch/>
        </p:blipFill>
        <p:spPr>
          <a:xfrm flipH="1">
            <a:off x="600154" y="4342238"/>
            <a:ext cx="1297572" cy="144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7">
            <a:alphaModFix/>
          </a:blip>
          <a:srcRect l="24747" r="24747"/>
          <a:stretch/>
        </p:blipFill>
        <p:spPr>
          <a:xfrm flipH="1">
            <a:off x="513340" y="5129310"/>
            <a:ext cx="503573" cy="5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4989" y="4342238"/>
            <a:ext cx="712247" cy="12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98179" y="4398385"/>
            <a:ext cx="712849" cy="12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13528" y="1870431"/>
            <a:ext cx="4803145" cy="479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2620310">
            <a:off x="4280024" y="3366499"/>
            <a:ext cx="2141040" cy="1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 txBox="1"/>
          <p:nvPr/>
        </p:nvSpPr>
        <p:spPr>
          <a:xfrm>
            <a:off x="613940" y="1774800"/>
            <a:ext cx="72061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Monte os sensores de faixa nas peças de metal.</a:t>
            </a:r>
            <a:endParaRPr/>
          </a:p>
        </p:txBody>
      </p:sp>
      <p:pic>
        <p:nvPicPr>
          <p:cNvPr id="245" name="Google Shape;245;p19" descr="Desenho de um círculo&#10;&#10;Descrição gerada automaticamente com confiança médi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127" y="549333"/>
            <a:ext cx="4002048" cy="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015" y="4355783"/>
            <a:ext cx="2986087" cy="203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3593" y="2886594"/>
            <a:ext cx="3172074" cy="252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3528" y="1870431"/>
            <a:ext cx="4803145" cy="479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620310">
            <a:off x="4280024" y="3366499"/>
            <a:ext cx="2141040" cy="1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 txBox="1"/>
          <p:nvPr/>
        </p:nvSpPr>
        <p:spPr>
          <a:xfrm>
            <a:off x="649110" y="1774800"/>
            <a:ext cx="602409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Instale os sensores no robô e posicione-os para baixo.</a:t>
            </a:r>
            <a:endParaRPr/>
          </a:p>
        </p:txBody>
      </p:sp>
      <p:pic>
        <p:nvPicPr>
          <p:cNvPr id="255" name="Google Shape;255;p20" descr="Desenho de um círculo&#10;&#10;Descrição gerada automaticamente com confiança mé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127" y="549333"/>
            <a:ext cx="4002048" cy="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839925" y="1735885"/>
            <a:ext cx="44723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Formar grupos.</a:t>
            </a:r>
            <a:endParaRPr/>
          </a:p>
        </p:txBody>
      </p:sp>
      <p:pic>
        <p:nvPicPr>
          <p:cNvPr id="98" name="Google Shape;98;p2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25" y="3013141"/>
            <a:ext cx="4828674" cy="233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528" y="1870431"/>
            <a:ext cx="4803145" cy="479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 rotWithShape="1">
          <a:blip r:embed="rId4">
            <a:alphaModFix/>
          </a:blip>
          <a:srcRect l="20297" t="3236" r="-2139" b="-3108"/>
          <a:stretch/>
        </p:blipFill>
        <p:spPr>
          <a:xfrm flipH="1">
            <a:off x="7776175" y="2371025"/>
            <a:ext cx="3673790" cy="370901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331344" y="5306975"/>
            <a:ext cx="509003" cy="13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436505" y="5758833"/>
            <a:ext cx="509003" cy="1355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543600" y="1774800"/>
            <a:ext cx="622104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distância entre os sensores de faixa e o chão deve ser entre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um e três centímetros. </a:t>
            </a:r>
            <a:endParaRPr/>
          </a:p>
        </p:txBody>
      </p:sp>
      <p:pic>
        <p:nvPicPr>
          <p:cNvPr id="265" name="Google Shape;265;p21" descr="Desenho de um círculo&#10;&#10;Descrição gerada automaticamente com confiança mé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910" y="549333"/>
            <a:ext cx="4004483" cy="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B97386F-B5D3-4C99-8572-9E6F413D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8" t="35325" r="-1430" b="-2077"/>
          <a:stretch/>
        </p:blipFill>
        <p:spPr>
          <a:xfrm flipH="1">
            <a:off x="7776175" y="2371025"/>
            <a:ext cx="3673790" cy="3709012"/>
          </a:xfrm>
          <a:prstGeom prst="flowChartConnector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46A394-27E4-41BE-9263-EBA7511FA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3528" y="1870431"/>
            <a:ext cx="4803145" cy="47909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CF5A87-7823-440C-AD99-62F6B2DC4101}"/>
              </a:ext>
            </a:extLst>
          </p:cNvPr>
          <p:cNvSpPr txBox="1"/>
          <p:nvPr/>
        </p:nvSpPr>
        <p:spPr>
          <a:xfrm>
            <a:off x="543600" y="1774800"/>
            <a:ext cx="5691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366FF"/>
              </a:buClr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A distância entre os sensores deve ser de aproximadamente o dobro da largura </a:t>
            </a:r>
          </a:p>
          <a:p>
            <a:pPr algn="ctr">
              <a:buClr>
                <a:srgbClr val="3366FF"/>
              </a:buClr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da faixa. </a:t>
            </a:r>
          </a:p>
        </p:txBody>
      </p:sp>
      <p:pic>
        <p:nvPicPr>
          <p:cNvPr id="9" name="Imagem 8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7D3E8D6D-DDF6-4B39-A8C8-28360AB8A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7" y="549333"/>
            <a:ext cx="4002048" cy="946800"/>
          </a:xfrm>
          <a:prstGeom prst="rect">
            <a:avLst/>
          </a:prstGeom>
        </p:spPr>
      </p:pic>
      <p:pic>
        <p:nvPicPr>
          <p:cNvPr id="10" name="Imagem 9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C125AF5F-C357-47C8-BFDC-B123CCDF6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303">
            <a:off x="9081911" y="4582678"/>
            <a:ext cx="531159" cy="2231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 descr="clip0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5634" y="3036781"/>
            <a:ext cx="2738934" cy="24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3527" y="1870432"/>
            <a:ext cx="4803145" cy="479097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/>
        </p:nvSpPr>
        <p:spPr>
          <a:xfrm>
            <a:off x="5039917" y="3448572"/>
            <a:ext cx="8499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8CC63F"/>
                </a:solidFill>
                <a:latin typeface="Verdana"/>
                <a:ea typeface="Verdana"/>
                <a:cs typeface="Verdana"/>
                <a:sym typeface="Verdana"/>
              </a:rPr>
              <a:t>S2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5830833" y="4848726"/>
            <a:ext cx="8499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8CC63F"/>
                </a:solidFill>
                <a:latin typeface="Verdana"/>
                <a:ea typeface="Verdana"/>
                <a:cs typeface="Verdana"/>
                <a:sym typeface="Verdana"/>
              </a:rPr>
              <a:t>S6</a:t>
            </a:r>
            <a:endParaRPr/>
          </a:p>
        </p:txBody>
      </p:sp>
      <p:pic>
        <p:nvPicPr>
          <p:cNvPr id="282" name="Google Shape;28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20310" flipH="1">
            <a:off x="6178284" y="3028325"/>
            <a:ext cx="2141040" cy="176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798474">
            <a:off x="6967068" y="4051235"/>
            <a:ext cx="2141040" cy="1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 txBox="1"/>
          <p:nvPr/>
        </p:nvSpPr>
        <p:spPr>
          <a:xfrm>
            <a:off x="613940" y="1774800"/>
            <a:ext cx="59655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Ligue os sensores nas entradas S2 e S6.</a:t>
            </a:r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708" y="549333"/>
            <a:ext cx="3994885" cy="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2347976"/>
            <a:ext cx="2628900" cy="35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3528" y="1870431"/>
            <a:ext cx="4803145" cy="479097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 txBox="1"/>
          <p:nvPr/>
        </p:nvSpPr>
        <p:spPr>
          <a:xfrm>
            <a:off x="543600" y="1774800"/>
            <a:ext cx="56435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Calibrar os sensores de faixa.</a:t>
            </a:r>
            <a:endParaRPr sz="3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3" name="Google Shape;29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200" y="549333"/>
            <a:ext cx="4002047" cy="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1663" y="4892489"/>
            <a:ext cx="4828674" cy="10948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9">
            <a:extLst>
              <a:ext uri="{FF2B5EF4-FFF2-40B4-BE49-F238E27FC236}">
                <a16:creationId xmlns:a16="http://schemas.microsoft.com/office/drawing/2014/main" id="{230C582F-A2BB-44FC-8317-C2BF396C1B0E}"/>
              </a:ext>
            </a:extLst>
          </p:cNvPr>
          <p:cNvSpPr txBox="1"/>
          <p:nvPr/>
        </p:nvSpPr>
        <p:spPr>
          <a:xfrm>
            <a:off x="897547" y="1434111"/>
            <a:ext cx="10396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Caracterize o robô.</a:t>
            </a:r>
            <a:endParaRPr lang="pt-BR" sz="3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  Utilize materiais criativos, como </a:t>
            </a:r>
            <a:r>
              <a:rPr lang="pt-BR" sz="3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papéis diferentes, lápis de cor, canetinhas coloridas e outros.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10a273004d9_0_3"/>
          <p:cNvPicPr preferRelativeResize="0"/>
          <p:nvPr/>
        </p:nvPicPr>
        <p:blipFill rotWithShape="1">
          <a:blip r:embed="rId3"/>
          <a:srcRect l="373" t="799" r="406" b="1615"/>
          <a:stretch/>
        </p:blipFill>
        <p:spPr>
          <a:xfrm>
            <a:off x="2210463" y="1630016"/>
            <a:ext cx="7768424" cy="4433431"/>
          </a:xfrm>
          <a:prstGeom prst="roundRect">
            <a:avLst>
              <a:gd name="adj" fmla="val 3008"/>
            </a:avLst>
          </a:prstGeom>
          <a:ln w="19050">
            <a:solidFill>
              <a:srgbClr val="8CC63F"/>
            </a:solidFill>
          </a:ln>
        </p:spPr>
      </p:pic>
      <p:pic>
        <p:nvPicPr>
          <p:cNvPr id="313" name="Google Shape;313;g10a273004d9_0_3" descr="Interface gráfica do usuári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127" y="406800"/>
            <a:ext cx="4600801" cy="9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/>
        </p:nvSpPr>
        <p:spPr>
          <a:xfrm>
            <a:off x="3518937" y="1472908"/>
            <a:ext cx="51541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Vamos testar...</a:t>
            </a:r>
            <a:endParaRPr/>
          </a:p>
        </p:txBody>
      </p:sp>
      <p:pic>
        <p:nvPicPr>
          <p:cNvPr id="320" name="Google Shape;320;p27" descr="Tela de computador com imagem de personagem de desenho animad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452" y="2468070"/>
            <a:ext cx="7217096" cy="342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/>
          <p:nvPr/>
        </p:nvSpPr>
        <p:spPr>
          <a:xfrm>
            <a:off x="1267752" y="1965752"/>
            <a:ext cx="96564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Vamos conhecer todos os projetos e analisar as soluções!</a:t>
            </a:r>
            <a:endParaRPr/>
          </a:p>
        </p:txBody>
      </p:sp>
      <p:pic>
        <p:nvPicPr>
          <p:cNvPr id="326" name="Google Shape;3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187" y="3429000"/>
            <a:ext cx="3213626" cy="248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/>
          <p:nvPr/>
        </p:nvSpPr>
        <p:spPr>
          <a:xfrm>
            <a:off x="897467" y="1475622"/>
            <a:ext cx="1038815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Supondo como ocorre no mundo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real, o Robozóide deve perder 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calda ao entrar dentro do óvulo.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Como podemos modificar o projeto para que isso seja possível?</a:t>
            </a:r>
            <a:endParaRPr dirty="0"/>
          </a:p>
        </p:txBody>
      </p:sp>
      <p:pic>
        <p:nvPicPr>
          <p:cNvPr id="332" name="Google Shape;3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1277" y="4281563"/>
            <a:ext cx="2029018" cy="193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9" descr="Desenho com traços pretos em fundo branco e letras pretas&#10;&#10;Descrição gerada automaticamente com confiança baix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127" y="362755"/>
            <a:ext cx="2694805" cy="9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/>
        </p:nvSpPr>
        <p:spPr>
          <a:xfrm>
            <a:off x="842211" y="1427166"/>
            <a:ext cx="1056372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simular a parede celular,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vamos colocar </a:t>
            </a: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ao redor do óvulo um anel de bexigas.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Como podemos modificar o robô para que possa entrar no óvulo? </a:t>
            </a:r>
            <a:endParaRPr dirty="0"/>
          </a:p>
        </p:txBody>
      </p:sp>
      <p:pic>
        <p:nvPicPr>
          <p:cNvPr id="339" name="Google Shape;339;p30" descr="Uma imagem contendo Interface gráfica do usuári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071" y="468263"/>
            <a:ext cx="2696400" cy="94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1277" y="4243463"/>
            <a:ext cx="2029018" cy="193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896400" y="1742400"/>
            <a:ext cx="5877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seres vivos podem se reproduzir de duas</a:t>
            </a:r>
            <a:b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formas distintas: pela reprodução </a:t>
            </a: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sexuada</a:t>
            </a:r>
            <a:b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 pela reprodução assexuada. </a:t>
            </a:r>
            <a:endParaRPr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CA3D876-0AB9-4DCB-BD68-909B5424BA1F}"/>
              </a:ext>
            </a:extLst>
          </p:cNvPr>
          <p:cNvGrpSpPr/>
          <p:nvPr/>
        </p:nvGrpSpPr>
        <p:grpSpPr>
          <a:xfrm>
            <a:off x="7113519" y="1870423"/>
            <a:ext cx="4803163" cy="4790991"/>
            <a:chOff x="7113519" y="1870423"/>
            <a:chExt cx="4803163" cy="479099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E45F561-80DF-4CFB-BF02-1BFF55868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3519" y="1870423"/>
              <a:ext cx="4803163" cy="4790991"/>
            </a:xfrm>
            <a:prstGeom prst="rect">
              <a:avLst/>
            </a:prstGeom>
          </p:spPr>
        </p:pic>
        <p:pic>
          <p:nvPicPr>
            <p:cNvPr id="104" name="Google Shape;104;p3" descr="Staphylococcus_aureus_VISA_2.jpg"/>
            <p:cNvPicPr preferRelativeResize="0"/>
            <p:nvPr/>
          </p:nvPicPr>
          <p:blipFill rotWithShape="1">
            <a:blip r:embed="rId4">
              <a:alphaModFix/>
            </a:blip>
            <a:srcRect t="17938"/>
            <a:stretch/>
          </p:blipFill>
          <p:spPr>
            <a:xfrm>
              <a:off x="8327310" y="2897328"/>
              <a:ext cx="2550240" cy="1598472"/>
            </a:xfrm>
            <a:prstGeom prst="roundRect">
              <a:avLst>
                <a:gd name="adj" fmla="val 3008"/>
              </a:avLst>
            </a:prstGeom>
            <a:noFill/>
            <a:ln w="19050" cap="flat" cmpd="sng">
              <a:solidFill>
                <a:srgbClr val="8CC63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5" name="Google Shape;105;p3"/>
            <p:cNvSpPr txBox="1"/>
            <p:nvPr/>
          </p:nvSpPr>
          <p:spPr>
            <a:xfrm>
              <a:off x="7937854" y="4574644"/>
              <a:ext cx="3202619" cy="116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Bactérias como o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Staphylococcus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aureus, aqui em aumento de 20 mil vezes em coloração matricial, são exemplos de seres unicelulares assexuados. </a:t>
              </a:r>
              <a:endParaRPr dirty="0"/>
            </a:p>
          </p:txBody>
        </p:sp>
      </p:grpSp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127" y="471959"/>
            <a:ext cx="2697504" cy="94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896400" y="1742400"/>
            <a:ext cx="104955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 reprodução assexuada, não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há a necessidade de compartilhamento de material genético entre os indivíduos. Como exemplo, destacamos a divisão celular, que é o método reprodutivo usado pelos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organismos unicelulares. </a:t>
            </a:r>
            <a:endParaRPr dirty="0"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7" y="471959"/>
            <a:ext cx="2697504" cy="94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26381" t="44706" r="31359"/>
          <a:stretch/>
        </p:blipFill>
        <p:spPr>
          <a:xfrm>
            <a:off x="9572873" y="4350545"/>
            <a:ext cx="2619127" cy="213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7663" y="2652824"/>
            <a:ext cx="4396674" cy="3049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267752" y="1593518"/>
            <a:ext cx="96564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Vamos criar e montar o robô.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896400" y="1742400"/>
            <a:ext cx="6659432" cy="30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Criar um robô que simule o comportamento de um espermatozoide, por esse motivo este projeto será́ chamado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Robozóide. </a:t>
            </a: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0909B-9F05-4BBA-A049-0AD889887805}"/>
              </a:ext>
            </a:extLst>
          </p:cNvPr>
          <p:cNvGrpSpPr/>
          <p:nvPr/>
        </p:nvGrpSpPr>
        <p:grpSpPr>
          <a:xfrm>
            <a:off x="7113519" y="1870423"/>
            <a:ext cx="4803163" cy="4790991"/>
            <a:chOff x="7113519" y="1870423"/>
            <a:chExt cx="4803163" cy="479099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4A82C89-C1DD-4B8D-97AC-3820595D8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3519" y="1870423"/>
              <a:ext cx="4803163" cy="4790991"/>
            </a:xfrm>
            <a:prstGeom prst="rect">
              <a:avLst/>
            </a:prstGeom>
          </p:spPr>
        </p:pic>
        <p:pic>
          <p:nvPicPr>
            <p:cNvPr id="125" name="Google Shape;125;p6" descr="pag 68 desafio mec .psd"/>
            <p:cNvPicPr preferRelativeResize="0"/>
            <p:nvPr/>
          </p:nvPicPr>
          <p:blipFill rotWithShape="1">
            <a:blip r:embed="rId4">
              <a:alphaModFix/>
            </a:blip>
            <a:srcRect l="4761" t="19768" r="9217" b="15786"/>
            <a:stretch/>
          </p:blipFill>
          <p:spPr>
            <a:xfrm rot="-5400000">
              <a:off x="8021845" y="3404704"/>
              <a:ext cx="3217445" cy="16197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127" y="405243"/>
            <a:ext cx="4600425" cy="94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752021" y="1653631"/>
            <a:ext cx="6563179" cy="355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Robozóide deverá seguir uma faixa que representa o percurso, através do útero 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das tubas que o espermatozoide percorre para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fecundar o óvulo. </a:t>
            </a:r>
            <a:endParaRPr lang="pt-BR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6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600" b="1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dirty="0"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7" y="405243"/>
            <a:ext cx="4600425" cy="94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1F8254B-1F4E-4CE3-A351-1E687524ADCD}"/>
              </a:ext>
            </a:extLst>
          </p:cNvPr>
          <p:cNvGrpSpPr/>
          <p:nvPr/>
        </p:nvGrpSpPr>
        <p:grpSpPr>
          <a:xfrm>
            <a:off x="7102412" y="1870423"/>
            <a:ext cx="4946389" cy="4790991"/>
            <a:chOff x="7102412" y="1870423"/>
            <a:chExt cx="4946389" cy="479099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E4EF4ED-89C9-4DA3-AEBE-0F637278E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3519" y="1870423"/>
              <a:ext cx="4803163" cy="4790991"/>
            </a:xfrm>
            <a:prstGeom prst="rect">
              <a:avLst/>
            </a:prstGeom>
          </p:spPr>
        </p:pic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EB6F71C-FF1B-439C-B9EC-22B07F79A2F7}"/>
                </a:ext>
              </a:extLst>
            </p:cNvPr>
            <p:cNvGrpSpPr/>
            <p:nvPr/>
          </p:nvGrpSpPr>
          <p:grpSpPr>
            <a:xfrm>
              <a:off x="7102412" y="2815390"/>
              <a:ext cx="4946389" cy="2069432"/>
              <a:chOff x="667800" y="1715250"/>
              <a:chExt cx="10666950" cy="4462756"/>
            </a:xfrm>
          </p:grpSpPr>
          <p:sp>
            <p:nvSpPr>
              <p:cNvPr id="7" name="Google Shape;138;p8">
                <a:extLst>
                  <a:ext uri="{FF2B5EF4-FFF2-40B4-BE49-F238E27FC236}">
                    <a16:creationId xmlns:a16="http://schemas.microsoft.com/office/drawing/2014/main" id="{3488622A-C98B-41B3-8EE3-AE8095DACCEE}"/>
                  </a:ext>
                </a:extLst>
              </p:cNvPr>
              <p:cNvSpPr txBox="1"/>
              <p:nvPr/>
            </p:nvSpPr>
            <p:spPr>
              <a:xfrm>
                <a:off x="667800" y="1715250"/>
                <a:ext cx="10666950" cy="3656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endParaRPr dirty="0"/>
              </a:p>
            </p:txBody>
          </p:sp>
          <p:cxnSp>
            <p:nvCxnSpPr>
              <p:cNvPr id="8" name="Google Shape;139;p8">
                <a:extLst>
                  <a:ext uri="{FF2B5EF4-FFF2-40B4-BE49-F238E27FC236}">
                    <a16:creationId xmlns:a16="http://schemas.microsoft.com/office/drawing/2014/main" id="{A006E1E3-A5DD-49FF-944A-3BF60E9DC666}"/>
                  </a:ext>
                </a:extLst>
              </p:cNvPr>
              <p:cNvCxnSpPr/>
              <p:nvPr/>
            </p:nvCxnSpPr>
            <p:spPr>
              <a:xfrm>
                <a:off x="2637839" y="4233142"/>
                <a:ext cx="5223300" cy="1517700"/>
              </a:xfrm>
              <a:prstGeom prst="curvedConnector3">
                <a:avLst>
                  <a:gd name="adj1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9" name="Google Shape;140;p8" descr="pag 68b desafio mec.psd">
                <a:extLst>
                  <a:ext uri="{FF2B5EF4-FFF2-40B4-BE49-F238E27FC236}">
                    <a16:creationId xmlns:a16="http://schemas.microsoft.com/office/drawing/2014/main" id="{8A41D342-7E7F-48C1-A9B2-FC82F05E20F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989315">
                <a:off x="2390626" y="3453209"/>
                <a:ext cx="2323226" cy="156114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142;p8">
                <a:extLst>
                  <a:ext uri="{FF2B5EF4-FFF2-40B4-BE49-F238E27FC236}">
                    <a16:creationId xmlns:a16="http://schemas.microsoft.com/office/drawing/2014/main" id="{365E3D68-F8C1-46B7-8F9D-B331E959C0B7}"/>
                  </a:ext>
                </a:extLst>
              </p:cNvPr>
              <p:cNvGrpSpPr/>
              <p:nvPr/>
            </p:nvGrpSpPr>
            <p:grpSpPr>
              <a:xfrm>
                <a:off x="7653743" y="4593830"/>
                <a:ext cx="1944216" cy="1584176"/>
                <a:chOff x="5796136" y="1988840"/>
                <a:chExt cx="2592288" cy="2520280"/>
              </a:xfrm>
            </p:grpSpPr>
            <p:sp>
              <p:nvSpPr>
                <p:cNvPr id="11" name="Google Shape;143;p8">
                  <a:extLst>
                    <a:ext uri="{FF2B5EF4-FFF2-40B4-BE49-F238E27FC236}">
                      <a16:creationId xmlns:a16="http://schemas.microsoft.com/office/drawing/2014/main" id="{FB55C3D1-4A22-449C-880D-495711446C2D}"/>
                    </a:ext>
                  </a:extLst>
                </p:cNvPr>
                <p:cNvSpPr/>
                <p:nvPr/>
              </p:nvSpPr>
              <p:spPr>
                <a:xfrm>
                  <a:off x="5796136" y="1988840"/>
                  <a:ext cx="2592288" cy="25202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144;p8">
                  <a:extLst>
                    <a:ext uri="{FF2B5EF4-FFF2-40B4-BE49-F238E27FC236}">
                      <a16:creationId xmlns:a16="http://schemas.microsoft.com/office/drawing/2014/main" id="{A0C2334E-5116-415B-BE09-37E03159AF6D}"/>
                    </a:ext>
                  </a:extLst>
                </p:cNvPr>
                <p:cNvSpPr/>
                <p:nvPr/>
              </p:nvSpPr>
              <p:spPr>
                <a:xfrm>
                  <a:off x="6276189" y="3015770"/>
                  <a:ext cx="912101" cy="80600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/>
        </p:nvSpPr>
        <p:spPr>
          <a:xfrm>
            <a:off x="896400" y="2368800"/>
            <a:ext cx="10239473" cy="236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que a fecundação ocorra, o robô deverá entrar no óvulo, chegar até o seu núcleo e depositar o material genético nele. </a:t>
            </a: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7" y="405243"/>
            <a:ext cx="4600425" cy="94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26381" t="44706" r="31359"/>
          <a:stretch/>
        </p:blipFill>
        <p:spPr>
          <a:xfrm>
            <a:off x="9572873" y="4350545"/>
            <a:ext cx="2619127" cy="213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896400" y="2368800"/>
            <a:ext cx="6375043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material será́ representado por uma tira de papel que deverá ser deixada núcleo pelo robô. </a:t>
            </a:r>
            <a:endParaRPr/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27" y="405243"/>
            <a:ext cx="4600425" cy="94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D17244E-8DC4-4083-8B81-0D4DB827156D}"/>
              </a:ext>
            </a:extLst>
          </p:cNvPr>
          <p:cNvGrpSpPr/>
          <p:nvPr/>
        </p:nvGrpSpPr>
        <p:grpSpPr>
          <a:xfrm>
            <a:off x="7113519" y="1870423"/>
            <a:ext cx="4803163" cy="4790991"/>
            <a:chOff x="7113519" y="1870423"/>
            <a:chExt cx="4803163" cy="4790991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77363AE-F97C-4BC0-A8C5-04189E7F1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3519" y="1870423"/>
              <a:ext cx="4803163" cy="4790991"/>
            </a:xfrm>
            <a:prstGeom prst="rect">
              <a:avLst/>
            </a:prstGeom>
          </p:spPr>
        </p:pic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77A4C212-A34F-4750-B90D-D8F416BA88D4}"/>
                </a:ext>
              </a:extLst>
            </p:cNvPr>
            <p:cNvGrpSpPr/>
            <p:nvPr/>
          </p:nvGrpSpPr>
          <p:grpSpPr>
            <a:xfrm>
              <a:off x="8453747" y="2815389"/>
              <a:ext cx="2280631" cy="3307898"/>
              <a:chOff x="8111537" y="2242050"/>
              <a:chExt cx="3024336" cy="4169995"/>
            </a:xfrm>
          </p:grpSpPr>
          <p:grpSp>
            <p:nvGrpSpPr>
              <p:cNvPr id="158" name="Google Shape;158;p10"/>
              <p:cNvGrpSpPr/>
              <p:nvPr/>
            </p:nvGrpSpPr>
            <p:grpSpPr>
              <a:xfrm>
                <a:off x="8111537" y="2242050"/>
                <a:ext cx="3024336" cy="2808312"/>
                <a:chOff x="5796136" y="1988840"/>
                <a:chExt cx="2592288" cy="2520280"/>
              </a:xfrm>
            </p:grpSpPr>
            <p:sp>
              <p:nvSpPr>
                <p:cNvPr id="159" name="Google Shape;159;p10"/>
                <p:cNvSpPr/>
                <p:nvPr/>
              </p:nvSpPr>
              <p:spPr>
                <a:xfrm>
                  <a:off x="5796136" y="1988840"/>
                  <a:ext cx="2592288" cy="25202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10"/>
                <p:cNvSpPr/>
                <p:nvPr/>
              </p:nvSpPr>
              <p:spPr>
                <a:xfrm>
                  <a:off x="6276189" y="3015770"/>
                  <a:ext cx="912101" cy="80600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61" name="Google Shape;161;p10" descr="pag 68b desafio mec.ps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6878487">
                <a:off x="8082297" y="3832104"/>
                <a:ext cx="3086106" cy="20737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456</Words>
  <Application>Microsoft Office PowerPoint</Application>
  <PresentationFormat>Widescreen</PresentationFormat>
  <Paragraphs>55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Noto Sans Symbols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vítor cunha de moura</dc:creator>
  <cp:lastModifiedBy>Alexandre Queiroga</cp:lastModifiedBy>
  <cp:revision>4</cp:revision>
  <dcterms:created xsi:type="dcterms:W3CDTF">2021-04-12T16:07:25Z</dcterms:created>
  <dcterms:modified xsi:type="dcterms:W3CDTF">2022-07-12T18:10:15Z</dcterms:modified>
</cp:coreProperties>
</file>